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1" r:id="rId5"/>
    <p:sldId id="262" r:id="rId6"/>
    <p:sldId id="263" r:id="rId7"/>
    <p:sldId id="264" r:id="rId8"/>
    <p:sldId id="268" r:id="rId9"/>
    <p:sldId id="269" r:id="rId10"/>
    <p:sldId id="260" r:id="rId11"/>
    <p:sldId id="266" r:id="rId12"/>
    <p:sldId id="267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1" y="714356"/>
            <a:ext cx="6672282" cy="14287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/>
              <a:t>           </a:t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Внеуро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чная деятельность: </a:t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формы и методы работы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51" name="Rectangle 45"/>
          <p:cNvSpPr txBox="1">
            <a:spLocks noChangeArrowheads="1"/>
          </p:cNvSpPr>
          <p:nvPr/>
        </p:nvSpPr>
        <p:spPr bwMode="auto">
          <a:xfrm>
            <a:off x="330200" y="5108575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8195" name="Picture 3" descr="C:\Documents and Settings\Быкова\Рабочий стол\в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191021" cy="383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5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Быкова\Рабочий стол\ч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319419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ыкова\Рабочий стол\би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255139" cy="4143404"/>
          </a:xfrm>
          <a:prstGeom prst="rect">
            <a:avLst/>
          </a:prstGeom>
          <a:noFill/>
        </p:spPr>
      </p:pic>
      <p:pic>
        <p:nvPicPr>
          <p:cNvPr id="4099" name="Picture 3" descr="C:\Documents and Settings\Быкова\Рабочий стол\х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29000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ыкова\Рабочий стол\конкурс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0848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62" cy="605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34371" cy="610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629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0000CC"/>
                </a:solidFill>
              </a:rPr>
              <a:t>Что такое внеурочная деятельность?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262966" cy="4525963"/>
          </a:xfrm>
        </p:spPr>
        <p:txBody>
          <a:bodyPr/>
          <a:lstStyle/>
          <a:p>
            <a:pPr marL="341313" indent="-341313" defTabSz="912813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341313" indent="-341313" defTabSz="912813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Внеурочная деятельность в рамках ФГОС: </a:t>
            </a:r>
          </a:p>
          <a:p>
            <a:pPr marL="341313" indent="-341313" defTabSz="912813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341313" indent="-341313" defTabSz="912813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3333FF"/>
                </a:solidFill>
              </a:rPr>
              <a:t>«</a:t>
            </a:r>
            <a:r>
              <a:rPr lang="ru-RU" sz="2400" b="1" dirty="0" smtClean="0">
                <a:solidFill>
                  <a:srgbClr val="3333FF"/>
                </a:solidFill>
              </a:rPr>
              <a:t>…</a:t>
            </a:r>
            <a:r>
              <a:rPr lang="ru-RU" sz="2800" b="1" dirty="0" smtClean="0">
                <a:solidFill>
                  <a:srgbClr val="3333FF"/>
                </a:solidFill>
              </a:rPr>
              <a:t>образовательная деятельность, осуществляемая </a:t>
            </a:r>
            <a:r>
              <a:rPr lang="ru-RU" sz="2800" b="1" i="1" dirty="0" smtClean="0">
                <a:solidFill>
                  <a:srgbClr val="3333FF"/>
                </a:solidFill>
              </a:rPr>
              <a:t>в формах, отличных от классно-урочной</a:t>
            </a:r>
            <a:r>
              <a:rPr lang="ru-RU" sz="2800" b="1" dirty="0" smtClean="0">
                <a:solidFill>
                  <a:srgbClr val="3333FF"/>
                </a:solidFill>
              </a:rPr>
              <a:t>, и направленная  на достижение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планируемых результатов </a:t>
            </a:r>
            <a:r>
              <a:rPr lang="ru-RU" sz="2800" b="1" dirty="0" smtClean="0">
                <a:solidFill>
                  <a:srgbClr val="3333FF"/>
                </a:solidFill>
              </a:rPr>
              <a:t>освоения основной образовательной программы ОУ (прежде всего личностных и </a:t>
            </a:r>
            <a:r>
              <a:rPr lang="ru-RU" sz="2800" b="1" dirty="0" err="1" smtClean="0">
                <a:solidFill>
                  <a:srgbClr val="3333FF"/>
                </a:solidFill>
              </a:rPr>
              <a:t>метапредметных</a:t>
            </a:r>
            <a:r>
              <a:rPr lang="ru-RU" sz="2800" b="1" dirty="0" smtClean="0">
                <a:solidFill>
                  <a:srgbClr val="3333FF"/>
                </a:solidFill>
              </a:rPr>
              <a:t>)».</a:t>
            </a:r>
          </a:p>
          <a:p>
            <a:pPr marL="341313" indent="-341313" defTabSz="912813"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3333FF"/>
              </a:solidFill>
            </a:endParaRPr>
          </a:p>
          <a:p>
            <a:pPr marL="341313" indent="-341313" defTabSz="912813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</a:rPr>
              <a:t>   </a:t>
            </a:r>
            <a:endParaRPr lang="ru-RU" sz="20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52400"/>
            <a:ext cx="228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ыкова\Рабочий стол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54874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ыкова\Рабочий стол\форм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455" y="357165"/>
            <a:ext cx="7986197" cy="594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152400" y="357167"/>
            <a:ext cx="8610600" cy="2428891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        </a:t>
            </a:r>
          </a:p>
          <a:p>
            <a:pPr algn="ctr" eaLnBrk="1" hangingPunct="1">
              <a:buFontTx/>
              <a:buNone/>
            </a:pPr>
            <a:r>
              <a:rPr lang="ru-RU" sz="18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Нормативно-правовое обеспечение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и методическая литература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по вопросам организации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внеурочной деятельности</a:t>
            </a:r>
            <a:endParaRPr lang="ru-RU" sz="4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Быкова\Рабочий стол\внеуро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71810"/>
            <a:ext cx="6310330" cy="342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76250"/>
            <a:ext cx="6072230" cy="6238875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/>
            <a:endParaRPr lang="ru-RU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Закон РФ«Об образовании» (в действующей редакции)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ФГОС НОО (утвержден приказом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 России от 6 октября 2009 г. № 373).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Приказ МО РФ №2357 от 22 сентября 2011г. «О внесении  изменений ФГОС НОО».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ФГОС ООО (утвержден приказом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 России от 17 декабря 2010 №1897)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Методические рекомендации об организации внеурочной деятельности при введении ФГОС  общего образования (Письмо Департамента общего образования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 России от 12 мая 2011 г. №03-296</a:t>
            </a:r>
          </a:p>
          <a:p>
            <a:pPr marL="609600" indent="-609600" eaLnBrk="1" hangingPunct="1"/>
            <a:endParaRPr lang="ru-RU" sz="24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609600" indent="-609600" eaLnBrk="1" hangingPunct="1"/>
            <a:endParaRPr lang="ru-RU" sz="24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ru-RU" sz="24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2500298" cy="447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5749934" cy="5832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Примерные программы внеурочной деятельности. Начальное и основное образование. – М.: Просвещение, 2011.</a:t>
            </a:r>
          </a:p>
          <a:p>
            <a:pPr eaLnBrk="1" hangingPunct="1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Григорьев Д.В., Степанов П.В. Внеурочная деятельность школьников.  Методический конструктор. – М.: Просвещение, 2011</a:t>
            </a:r>
            <a:r>
              <a:rPr lang="ru-RU" sz="2400" b="1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Методические рекомендации «Об организации внеурочной деятельности в начальной школе» (Лаборатория развития начального общего образования. Вологда)</a:t>
            </a:r>
          </a:p>
          <a:p>
            <a:pPr eaLnBrk="1" hangingPunct="1"/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</a:rPr>
              <a:t>Байбородова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</a:rPr>
              <a:t> Л.В. Организация внеурочной деятельности сельских школьников: учебно-методическое пособие. – Ярославль: Департамент образования Ярославской области, 2011.</a:t>
            </a:r>
          </a:p>
          <a:p>
            <a:pPr eaLnBrk="1" hangingPunct="1">
              <a:buFontTx/>
              <a:buNone/>
            </a:pPr>
            <a:endParaRPr lang="ru-RU" sz="24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822342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Внеурочная деятельность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Видеоконференции (Казахстан, Башкирия, </a:t>
            </a:r>
            <a:r>
              <a:rPr lang="ru-RU" dirty="0" err="1" smtClean="0"/>
              <a:t>Татарстан,Беларусь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Читательские конференции</a:t>
            </a:r>
          </a:p>
          <a:p>
            <a:r>
              <a:rPr lang="ru-RU" dirty="0" smtClean="0"/>
              <a:t>Битвы хоров (все параллели)</a:t>
            </a:r>
          </a:p>
          <a:p>
            <a:r>
              <a:rPr lang="ru-RU" dirty="0" smtClean="0"/>
              <a:t>Рождественские калейдоскопы(театральные постановки)</a:t>
            </a:r>
          </a:p>
          <a:p>
            <a:r>
              <a:rPr lang="ru-RU" dirty="0" smtClean="0"/>
              <a:t>Конкурсы чтецов, спикеров</a:t>
            </a:r>
          </a:p>
          <a:p>
            <a:r>
              <a:rPr lang="ru-RU" dirty="0" smtClean="0"/>
              <a:t>Фестиваль «Золотая осень» (традиции праздников</a:t>
            </a:r>
          </a:p>
          <a:p>
            <a:r>
              <a:rPr lang="ru-RU" dirty="0" smtClean="0"/>
              <a:t>Фестиваль «Дружба Народов»</a:t>
            </a:r>
          </a:p>
          <a:p>
            <a:r>
              <a:rPr lang="ru-RU" dirty="0" smtClean="0"/>
              <a:t>Встречи с интересными людьми</a:t>
            </a:r>
          </a:p>
          <a:p>
            <a:endParaRPr lang="ru-RU" dirty="0"/>
          </a:p>
        </p:txBody>
      </p:sp>
      <p:pic>
        <p:nvPicPr>
          <p:cNvPr id="1026" name="Picture 2" descr="C:\Documents and Settings\Быкова\Рабочий стол\см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72074"/>
            <a:ext cx="2317902" cy="152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Быкова\Рабочий стол\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143404" cy="620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260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Внеурочная деятельность:   формы и методы работы   </vt:lpstr>
      <vt:lpstr>Что такое внеурочная деятельность?</vt:lpstr>
      <vt:lpstr>Слайд 3</vt:lpstr>
      <vt:lpstr>Слайд 4</vt:lpstr>
      <vt:lpstr>Слайд 5</vt:lpstr>
      <vt:lpstr>Слайд 6</vt:lpstr>
      <vt:lpstr>Слайд 7</vt:lpstr>
      <vt:lpstr>Внеурочная деятельность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2017-01-31T10:24:48Z</dcterms:modified>
</cp:coreProperties>
</file>